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4630400" cy="8229600"/>
  <p:notesSz cx="8229600" cy="14630400"/>
  <p:embeddedFontLst>
    <p:embeddedFont>
      <p:font typeface="Montserrat" panose="00000500000000000000" pitchFamily="2" charset="0"/>
      <p:regular r:id="rId18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133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365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183255"/>
            <a:ext cx="7627382" cy="1247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s-MX" sz="39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Cómo ser un buen ingeniero en </a:t>
            </a:r>
            <a:r>
              <a:rPr lang="es-MX" sz="3900" b="1" noProof="0" dirty="0" err="1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prompts</a:t>
            </a:r>
            <a:endParaRPr lang="es-MX" sz="3900" noProof="0" dirty="0"/>
          </a:p>
        </p:txBody>
      </p:sp>
      <p:sp>
        <p:nvSpPr>
          <p:cNvPr id="4" name="Shape 1"/>
          <p:cNvSpPr/>
          <p:nvPr/>
        </p:nvSpPr>
        <p:spPr>
          <a:xfrm>
            <a:off x="758309" y="4728805"/>
            <a:ext cx="303252" cy="303252"/>
          </a:xfrm>
          <a:prstGeom prst="roundRect">
            <a:avLst>
              <a:gd name="adj" fmla="val 30150125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MX" noProof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633776"/>
            <a:ext cx="12407503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s-MX" sz="44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Buenas prácticas para ser un buen ingeniero en </a:t>
            </a:r>
            <a:r>
              <a:rPr lang="es-MX" sz="4400" b="1" noProof="0" dirty="0" err="1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prompts</a:t>
            </a:r>
            <a:endParaRPr lang="es-MX" sz="4400" noProof="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636401"/>
            <a:ext cx="473869" cy="47386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3347204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4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Conoce el Modelo</a:t>
            </a:r>
            <a:endParaRPr lang="es-MX" sz="2400" noProof="0" dirty="0"/>
          </a:p>
        </p:txBody>
      </p:sp>
      <p:sp>
        <p:nvSpPr>
          <p:cNvPr id="5" name="Text 2"/>
          <p:cNvSpPr/>
          <p:nvPr/>
        </p:nvSpPr>
        <p:spPr>
          <a:xfrm>
            <a:off x="758309" y="3772614"/>
            <a:ext cx="4213265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Entiende capacidades y limitaciones de la IA para optimizar.</a:t>
            </a:r>
            <a:endParaRPr lang="es-MX" noProof="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8508" y="2636401"/>
            <a:ext cx="473869" cy="47386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08508" y="3347204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4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Claridad y Precisión</a:t>
            </a:r>
            <a:endParaRPr lang="es-MX" sz="2400" noProof="0" dirty="0"/>
          </a:p>
        </p:txBody>
      </p:sp>
      <p:sp>
        <p:nvSpPr>
          <p:cNvPr id="8" name="Text 4"/>
          <p:cNvSpPr/>
          <p:nvPr/>
        </p:nvSpPr>
        <p:spPr>
          <a:xfrm>
            <a:off x="5208508" y="3772614"/>
            <a:ext cx="4213265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Formula instrucciones unívocas; evita ambigüedades en tus solicitudes.</a:t>
            </a:r>
            <a:endParaRPr lang="es-MX" noProof="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8707" y="2636401"/>
            <a:ext cx="473869" cy="47386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58707" y="3347204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4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Técnicas Avanzadas</a:t>
            </a:r>
            <a:endParaRPr lang="es-MX" sz="2400" noProof="0" dirty="0"/>
          </a:p>
        </p:txBody>
      </p:sp>
      <p:sp>
        <p:nvSpPr>
          <p:cNvPr id="11" name="Text 6"/>
          <p:cNvSpPr/>
          <p:nvPr/>
        </p:nvSpPr>
        <p:spPr>
          <a:xfrm>
            <a:off x="9658707" y="3772614"/>
            <a:ext cx="421338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Emplea "cadena de pensamiento" para guiar la IA en tareas complejas.</a:t>
            </a:r>
            <a:endParaRPr lang="es-MX" noProof="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4852988"/>
            <a:ext cx="473869" cy="47386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8309" y="5563791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4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Itera y Refina</a:t>
            </a:r>
            <a:endParaRPr lang="es-MX" sz="2400" noProof="0" dirty="0"/>
          </a:p>
        </p:txBody>
      </p:sp>
      <p:sp>
        <p:nvSpPr>
          <p:cNvPr id="14" name="Text 8"/>
          <p:cNvSpPr/>
          <p:nvPr/>
        </p:nvSpPr>
        <p:spPr>
          <a:xfrm>
            <a:off x="758309" y="5989201"/>
            <a:ext cx="4213265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Experimenta, evalúa y ajusta tus </a:t>
            </a:r>
            <a:r>
              <a:rPr lang="es-MX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prompts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continuamente.</a:t>
            </a:r>
            <a:endParaRPr lang="es-MX" noProof="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8508" y="4852988"/>
            <a:ext cx="473869" cy="47386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08508" y="5563791"/>
            <a:ext cx="2621637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4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Ética y Responsabilidad</a:t>
            </a:r>
            <a:endParaRPr lang="es-MX" sz="2400" noProof="0" dirty="0"/>
          </a:p>
        </p:txBody>
      </p:sp>
      <p:sp>
        <p:nvSpPr>
          <p:cNvPr id="17" name="Text 10"/>
          <p:cNvSpPr/>
          <p:nvPr/>
        </p:nvSpPr>
        <p:spPr>
          <a:xfrm>
            <a:off x="5208508" y="5989201"/>
            <a:ext cx="4213265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Diseña </a:t>
            </a:r>
            <a:r>
              <a:rPr lang="es-MX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prompts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considerando el impacto social y uso responsable.</a:t>
            </a:r>
            <a:endParaRPr lang="es-MX" noProof="0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F3E38DFE-F56D-3BAB-2617-79C2D5EF8BB8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>
            <a:extLst>
              <a:ext uri="{FF2B5EF4-FFF2-40B4-BE49-F238E27FC236}">
                <a16:creationId xmlns:a16="http://schemas.microsoft.com/office/drawing/2014/main" id="{A1B63246-782F-C602-FFB4-2E98E278EC49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ext 0"/>
          <p:cNvSpPr/>
          <p:nvPr/>
        </p:nvSpPr>
        <p:spPr>
          <a:xfrm>
            <a:off x="585549" y="402550"/>
            <a:ext cx="4702612" cy="481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s-MX" sz="30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IA en el Ámbito Empresarial</a:t>
            </a:r>
            <a:endParaRPr lang="es-MX" sz="3000" noProof="0" dirty="0"/>
          </a:p>
        </p:txBody>
      </p:sp>
      <p:sp>
        <p:nvSpPr>
          <p:cNvPr id="3" name="Shape 1"/>
          <p:cNvSpPr/>
          <p:nvPr/>
        </p:nvSpPr>
        <p:spPr>
          <a:xfrm>
            <a:off x="585549" y="1268373"/>
            <a:ext cx="7631351" cy="929283"/>
          </a:xfrm>
          <a:prstGeom prst="roundRect">
            <a:avLst>
              <a:gd name="adj" fmla="val 2363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2400" noProof="0" dirty="0"/>
          </a:p>
        </p:txBody>
      </p:sp>
      <p:sp>
        <p:nvSpPr>
          <p:cNvPr id="4" name="Text 2"/>
          <p:cNvSpPr/>
          <p:nvPr/>
        </p:nvSpPr>
        <p:spPr>
          <a:xfrm>
            <a:off x="739497" y="1422321"/>
            <a:ext cx="1926193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s-MX" b="1" noProof="0" dirty="0" err="1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Snowflake</a:t>
            </a:r>
            <a:endParaRPr lang="es-MX" noProof="0" dirty="0"/>
          </a:p>
        </p:txBody>
      </p:sp>
      <p:sp>
        <p:nvSpPr>
          <p:cNvPr id="5" name="Text 3"/>
          <p:cNvSpPr/>
          <p:nvPr/>
        </p:nvSpPr>
        <p:spPr>
          <a:xfrm>
            <a:off x="739497" y="1809393"/>
            <a:ext cx="6243161" cy="234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s-MX" sz="14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Plataforma de datos en la nube que integra IA para análisis y gestión avanzada.</a:t>
            </a:r>
            <a:endParaRPr lang="es-MX" sz="1400" noProof="0" dirty="0"/>
          </a:p>
        </p:txBody>
      </p:sp>
      <p:sp>
        <p:nvSpPr>
          <p:cNvPr id="6" name="Shape 4"/>
          <p:cNvSpPr/>
          <p:nvPr/>
        </p:nvSpPr>
        <p:spPr>
          <a:xfrm>
            <a:off x="585549" y="2343983"/>
            <a:ext cx="7631351" cy="929283"/>
          </a:xfrm>
          <a:prstGeom prst="roundRect">
            <a:avLst>
              <a:gd name="adj" fmla="val 2363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2400" noProof="0" dirty="0"/>
          </a:p>
        </p:txBody>
      </p:sp>
      <p:sp>
        <p:nvSpPr>
          <p:cNvPr id="7" name="Text 5"/>
          <p:cNvSpPr/>
          <p:nvPr/>
        </p:nvSpPr>
        <p:spPr>
          <a:xfrm>
            <a:off x="739497" y="2497931"/>
            <a:ext cx="1926193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s-MX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Microsoft Azure AI</a:t>
            </a:r>
            <a:endParaRPr lang="es-MX" noProof="0" dirty="0"/>
          </a:p>
        </p:txBody>
      </p:sp>
      <p:sp>
        <p:nvSpPr>
          <p:cNvPr id="8" name="Text 6"/>
          <p:cNvSpPr/>
          <p:nvPr/>
        </p:nvSpPr>
        <p:spPr>
          <a:xfrm>
            <a:off x="739497" y="2885003"/>
            <a:ext cx="6243161" cy="234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s-MX" sz="14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Servicios para automatización, análisis y desarrollo de aplicaciones inteligentes.</a:t>
            </a:r>
            <a:endParaRPr lang="es-MX" sz="1400" noProof="0" dirty="0"/>
          </a:p>
        </p:txBody>
      </p:sp>
      <p:sp>
        <p:nvSpPr>
          <p:cNvPr id="9" name="Shape 7"/>
          <p:cNvSpPr/>
          <p:nvPr/>
        </p:nvSpPr>
        <p:spPr>
          <a:xfrm>
            <a:off x="585549" y="3419594"/>
            <a:ext cx="7631351" cy="1163598"/>
          </a:xfrm>
          <a:prstGeom prst="roundRect">
            <a:avLst>
              <a:gd name="adj" fmla="val 1887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2400" noProof="0" dirty="0"/>
          </a:p>
        </p:txBody>
      </p:sp>
      <p:sp>
        <p:nvSpPr>
          <p:cNvPr id="10" name="Text 8"/>
          <p:cNvSpPr/>
          <p:nvPr/>
        </p:nvSpPr>
        <p:spPr>
          <a:xfrm>
            <a:off x="739497" y="3573542"/>
            <a:ext cx="1926193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s-MX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Google Cloud AI</a:t>
            </a:r>
            <a:endParaRPr lang="es-MX" noProof="0" dirty="0"/>
          </a:p>
        </p:txBody>
      </p:sp>
      <p:sp>
        <p:nvSpPr>
          <p:cNvPr id="11" name="Text 9"/>
          <p:cNvSpPr/>
          <p:nvPr/>
        </p:nvSpPr>
        <p:spPr>
          <a:xfrm>
            <a:off x="739497" y="3960614"/>
            <a:ext cx="7477403" cy="468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s-MX" sz="14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Herramientas para machine </a:t>
            </a:r>
            <a:r>
              <a:rPr lang="es-MX" sz="1400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learning</a:t>
            </a:r>
            <a:r>
              <a:rPr lang="es-MX" sz="14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visión artificial y procesamiento de lenguaje natural.</a:t>
            </a:r>
            <a:endParaRPr lang="es-MX" sz="1400" noProof="0" dirty="0"/>
          </a:p>
        </p:txBody>
      </p:sp>
      <p:sp>
        <p:nvSpPr>
          <p:cNvPr id="12" name="Shape 10"/>
          <p:cNvSpPr/>
          <p:nvPr/>
        </p:nvSpPr>
        <p:spPr>
          <a:xfrm>
            <a:off x="585549" y="4729520"/>
            <a:ext cx="7631351" cy="929283"/>
          </a:xfrm>
          <a:prstGeom prst="roundRect">
            <a:avLst>
              <a:gd name="adj" fmla="val 2363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2400" noProof="0" dirty="0"/>
          </a:p>
        </p:txBody>
      </p:sp>
      <p:sp>
        <p:nvSpPr>
          <p:cNvPr id="13" name="Text 11"/>
          <p:cNvSpPr/>
          <p:nvPr/>
        </p:nvSpPr>
        <p:spPr>
          <a:xfrm>
            <a:off x="739497" y="4883468"/>
            <a:ext cx="1926193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s-MX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IBM Watson</a:t>
            </a:r>
            <a:endParaRPr lang="es-MX" noProof="0" dirty="0"/>
          </a:p>
        </p:txBody>
      </p:sp>
      <p:sp>
        <p:nvSpPr>
          <p:cNvPr id="14" name="Text 12"/>
          <p:cNvSpPr/>
          <p:nvPr/>
        </p:nvSpPr>
        <p:spPr>
          <a:xfrm>
            <a:off x="739497" y="5270540"/>
            <a:ext cx="6243161" cy="234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s-MX" sz="14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Plataforma para construir soluciones de IA en salud, finanzas y atención al cliente.</a:t>
            </a:r>
            <a:endParaRPr lang="es-MX" sz="1400" noProof="0" dirty="0"/>
          </a:p>
        </p:txBody>
      </p:sp>
      <p:sp>
        <p:nvSpPr>
          <p:cNvPr id="15" name="Shape 13"/>
          <p:cNvSpPr/>
          <p:nvPr/>
        </p:nvSpPr>
        <p:spPr>
          <a:xfrm>
            <a:off x="585549" y="5805130"/>
            <a:ext cx="7631351" cy="929283"/>
          </a:xfrm>
          <a:prstGeom prst="roundRect">
            <a:avLst>
              <a:gd name="adj" fmla="val 2363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2400" noProof="0" dirty="0"/>
          </a:p>
        </p:txBody>
      </p:sp>
      <p:sp>
        <p:nvSpPr>
          <p:cNvPr id="16" name="Text 14"/>
          <p:cNvSpPr/>
          <p:nvPr/>
        </p:nvSpPr>
        <p:spPr>
          <a:xfrm>
            <a:off x="739497" y="5959078"/>
            <a:ext cx="1926193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s-MX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GitHub </a:t>
            </a:r>
            <a:r>
              <a:rPr lang="es-MX" b="1" noProof="0" dirty="0" err="1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Copilot</a:t>
            </a:r>
            <a:endParaRPr lang="es-MX" noProof="0" dirty="0"/>
          </a:p>
        </p:txBody>
      </p:sp>
      <p:sp>
        <p:nvSpPr>
          <p:cNvPr id="17" name="Text 15"/>
          <p:cNvSpPr/>
          <p:nvPr/>
        </p:nvSpPr>
        <p:spPr>
          <a:xfrm>
            <a:off x="739497" y="6346150"/>
            <a:ext cx="6243161" cy="234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s-MX" sz="14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Asistente de código que sugiere fragmentos y funciones completas en tiempo real.</a:t>
            </a:r>
            <a:endParaRPr lang="es-MX" sz="1400" noProof="0" dirty="0"/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0" y="1290717"/>
            <a:ext cx="5835571" cy="583557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>
            <a:extLst>
              <a:ext uri="{FF2B5EF4-FFF2-40B4-BE49-F238E27FC236}">
                <a16:creationId xmlns:a16="http://schemas.microsoft.com/office/drawing/2014/main" id="{3DF71BF1-4CD8-FB06-2015-6DA352EBA007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ext 0"/>
          <p:cNvSpPr/>
          <p:nvPr/>
        </p:nvSpPr>
        <p:spPr>
          <a:xfrm>
            <a:off x="758309" y="525542"/>
            <a:ext cx="8239482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s-MX" sz="48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Beneficios de la Inteligencia Artificial</a:t>
            </a:r>
            <a:endParaRPr lang="es-MX" sz="4800" noProof="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1528167"/>
            <a:ext cx="473869" cy="47386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2238970"/>
            <a:ext cx="3160395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Automatización de Procesos</a:t>
            </a:r>
            <a:endParaRPr lang="es-MX" sz="2800" noProof="0" dirty="0"/>
          </a:p>
        </p:txBody>
      </p:sp>
      <p:sp>
        <p:nvSpPr>
          <p:cNvPr id="5" name="Text 2"/>
          <p:cNvSpPr/>
          <p:nvPr/>
        </p:nvSpPr>
        <p:spPr>
          <a:xfrm>
            <a:off x="758309" y="2664381"/>
            <a:ext cx="643842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Libera a los equipos de tareas repetitivas, permitiendo enfocarse en lo estratégico.</a:t>
            </a:r>
            <a:endParaRPr lang="es-MX" sz="2000" noProof="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3667" y="1528167"/>
            <a:ext cx="473869" cy="47386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33667" y="2238970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Reducción de Errores</a:t>
            </a:r>
            <a:endParaRPr lang="es-MX" sz="2800" noProof="0" dirty="0"/>
          </a:p>
        </p:txBody>
      </p:sp>
      <p:sp>
        <p:nvSpPr>
          <p:cNvPr id="8" name="Text 4"/>
          <p:cNvSpPr/>
          <p:nvPr/>
        </p:nvSpPr>
        <p:spPr>
          <a:xfrm>
            <a:off x="7433667" y="2664381"/>
            <a:ext cx="643842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Minimiza fallos humanos, garantizando mayor precisión en operaciones y datos.</a:t>
            </a:r>
            <a:endParaRPr lang="es-MX" sz="2000" noProof="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3744754"/>
            <a:ext cx="473869" cy="47386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8309" y="4455557"/>
            <a:ext cx="2622828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Impulso a la Creatividad</a:t>
            </a:r>
            <a:endParaRPr lang="es-MX" sz="2800" noProof="0" dirty="0"/>
          </a:p>
        </p:txBody>
      </p:sp>
      <p:sp>
        <p:nvSpPr>
          <p:cNvPr id="11" name="Text 6"/>
          <p:cNvSpPr/>
          <p:nvPr/>
        </p:nvSpPr>
        <p:spPr>
          <a:xfrm>
            <a:off x="758309" y="4880967"/>
            <a:ext cx="643842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Potencia el análisis de grandes datos e inspira soluciones innovadoras.</a:t>
            </a:r>
            <a:endParaRPr lang="es-MX" sz="2000" noProof="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3667" y="3744754"/>
            <a:ext cx="473869" cy="47386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33667" y="4455557"/>
            <a:ext cx="2852976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Mejor Toma de Decisiones</a:t>
            </a:r>
            <a:endParaRPr lang="es-MX" sz="2800" noProof="0" dirty="0"/>
          </a:p>
        </p:txBody>
      </p:sp>
      <p:sp>
        <p:nvSpPr>
          <p:cNvPr id="14" name="Text 8"/>
          <p:cNvSpPr/>
          <p:nvPr/>
        </p:nvSpPr>
        <p:spPr>
          <a:xfrm>
            <a:off x="7433667" y="4880967"/>
            <a:ext cx="643842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Ofrece </a:t>
            </a:r>
            <a:r>
              <a:rPr lang="es-MX" sz="2000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insights</a:t>
            </a: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valiosos para decisiones más informadas y estratégicas.</a:t>
            </a:r>
            <a:endParaRPr lang="es-MX" sz="2000" noProof="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309" y="5961340"/>
            <a:ext cx="473869" cy="47386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58309" y="6672143"/>
            <a:ext cx="288559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Eficiencia y Productividad</a:t>
            </a:r>
            <a:endParaRPr lang="es-MX" sz="2800" noProof="0" dirty="0"/>
          </a:p>
        </p:txBody>
      </p:sp>
      <p:sp>
        <p:nvSpPr>
          <p:cNvPr id="17" name="Text 10"/>
          <p:cNvSpPr/>
          <p:nvPr/>
        </p:nvSpPr>
        <p:spPr>
          <a:xfrm>
            <a:off x="758309" y="7097554"/>
            <a:ext cx="643842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Optimiza flujos de trabajo, elevando el rendimiento general de las empresas.</a:t>
            </a:r>
            <a:endParaRPr lang="es-MX" sz="2000" noProof="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33667" y="5961340"/>
            <a:ext cx="473869" cy="473869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433667" y="6672143"/>
            <a:ext cx="2766417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Servicios Personalizados</a:t>
            </a:r>
            <a:endParaRPr lang="es-MX" sz="2800" noProof="0" dirty="0"/>
          </a:p>
        </p:txBody>
      </p:sp>
      <p:sp>
        <p:nvSpPr>
          <p:cNvPr id="20" name="Text 12"/>
          <p:cNvSpPr/>
          <p:nvPr/>
        </p:nvSpPr>
        <p:spPr>
          <a:xfrm>
            <a:off x="7433667" y="7097554"/>
            <a:ext cx="643842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Permite adaptar productos y experiencias a las necesidades únicas de cada cliente.</a:t>
            </a:r>
            <a:endParaRPr lang="es-MX" sz="2000" noProof="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562808"/>
            <a:ext cx="10661928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s-MX" sz="48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Desventajas y riesgos de la Inteligencia Artificial</a:t>
            </a:r>
            <a:endParaRPr lang="es-MX" sz="4800" noProof="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1565434"/>
            <a:ext cx="473869" cy="47386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69112" y="1677948"/>
            <a:ext cx="2659975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Desplazamiento Laboral</a:t>
            </a:r>
            <a:endParaRPr lang="es-MX" sz="2800" noProof="0" dirty="0"/>
          </a:p>
        </p:txBody>
      </p:sp>
      <p:sp>
        <p:nvSpPr>
          <p:cNvPr id="5" name="Text 2"/>
          <p:cNvSpPr/>
          <p:nvPr/>
        </p:nvSpPr>
        <p:spPr>
          <a:xfrm>
            <a:off x="1469112" y="2103358"/>
            <a:ext cx="12402979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automatización puede eliminar puestos de trabajo tradicionales.</a:t>
            </a:r>
            <a:endParaRPr lang="es-MX" sz="2000" noProof="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2880479"/>
            <a:ext cx="473869" cy="47386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69112" y="2992993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Sesgo Algorítmico</a:t>
            </a:r>
            <a:endParaRPr lang="es-MX" sz="2800" noProof="0" dirty="0"/>
          </a:p>
        </p:txBody>
      </p:sp>
      <p:sp>
        <p:nvSpPr>
          <p:cNvPr id="8" name="Text 4"/>
          <p:cNvSpPr/>
          <p:nvPr/>
        </p:nvSpPr>
        <p:spPr>
          <a:xfrm>
            <a:off x="1469112" y="3418403"/>
            <a:ext cx="12402979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IA puede reflejar prejuicios presentes en los datos de entrenamiento.</a:t>
            </a:r>
            <a:endParaRPr lang="es-MX" sz="2000" noProof="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4195524"/>
            <a:ext cx="473869" cy="47386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69112" y="4308038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Riesgos de Privacidad</a:t>
            </a:r>
            <a:endParaRPr lang="es-MX" sz="2800" noProof="0" dirty="0"/>
          </a:p>
        </p:txBody>
      </p:sp>
      <p:sp>
        <p:nvSpPr>
          <p:cNvPr id="11" name="Text 6"/>
          <p:cNvSpPr/>
          <p:nvPr/>
        </p:nvSpPr>
        <p:spPr>
          <a:xfrm>
            <a:off x="1469112" y="4733449"/>
            <a:ext cx="12402979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 monitoreo y análisis de datos pueden vulnerar la privacidad del usuario.</a:t>
            </a:r>
            <a:endParaRPr lang="es-MX" sz="2000" noProof="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5510570"/>
            <a:ext cx="473869" cy="47386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69112" y="5623084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Opacidad de Modelos</a:t>
            </a:r>
            <a:endParaRPr lang="es-MX" sz="2800" noProof="0" dirty="0"/>
          </a:p>
        </p:txBody>
      </p:sp>
      <p:sp>
        <p:nvSpPr>
          <p:cNvPr id="14" name="Text 8"/>
          <p:cNvSpPr/>
          <p:nvPr/>
        </p:nvSpPr>
        <p:spPr>
          <a:xfrm>
            <a:off x="1469112" y="6048494"/>
            <a:ext cx="12402979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Los modelos complejos funcionan como 'cajas negras', difíciles de entender.</a:t>
            </a:r>
            <a:endParaRPr lang="es-MX" sz="2000" noProof="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6825615"/>
            <a:ext cx="473869" cy="47386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69112" y="6938129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Ética y Empatía</a:t>
            </a:r>
            <a:endParaRPr lang="es-MX" sz="2800" noProof="0" dirty="0"/>
          </a:p>
        </p:txBody>
      </p:sp>
      <p:sp>
        <p:nvSpPr>
          <p:cNvPr id="17" name="Text 10"/>
          <p:cNvSpPr/>
          <p:nvPr/>
        </p:nvSpPr>
        <p:spPr>
          <a:xfrm>
            <a:off x="1469112" y="7363539"/>
            <a:ext cx="12402979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IA carece de sensibilidad y juicio moral para decisiones éticas.</a:t>
            </a:r>
            <a:endParaRPr lang="es-MX" sz="2000" noProof="0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61C659DA-9948-DAFD-DA30-65EBDA4749D9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44369" y="797223"/>
            <a:ext cx="12152114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s-MX" sz="36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Por qué no es bueno depender ni abusar del uso de la IA</a:t>
            </a:r>
            <a:endParaRPr lang="es-MX" sz="3600" noProof="0" dirty="0"/>
          </a:p>
        </p:txBody>
      </p:sp>
      <p:sp>
        <p:nvSpPr>
          <p:cNvPr id="3" name="Shape 1"/>
          <p:cNvSpPr/>
          <p:nvPr/>
        </p:nvSpPr>
        <p:spPr>
          <a:xfrm>
            <a:off x="758309" y="2184040"/>
            <a:ext cx="6462117" cy="1490941"/>
          </a:xfrm>
          <a:prstGeom prst="roundRect">
            <a:avLst>
              <a:gd name="adj" fmla="val 2532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2800" noProof="0" dirty="0"/>
          </a:p>
        </p:txBody>
      </p:sp>
      <p:sp>
        <p:nvSpPr>
          <p:cNvPr id="4" name="Text 2"/>
          <p:cNvSpPr/>
          <p:nvPr/>
        </p:nvSpPr>
        <p:spPr>
          <a:xfrm>
            <a:off x="955477" y="2381210"/>
            <a:ext cx="2514600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Pérdida de Habilidades</a:t>
            </a:r>
            <a:endParaRPr lang="es-MX" sz="2800" noProof="0" dirty="0"/>
          </a:p>
        </p:txBody>
      </p:sp>
      <p:sp>
        <p:nvSpPr>
          <p:cNvPr id="5" name="Text 3"/>
          <p:cNvSpPr/>
          <p:nvPr/>
        </p:nvSpPr>
        <p:spPr>
          <a:xfrm>
            <a:off x="955477" y="2806621"/>
            <a:ext cx="6067782" cy="587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Excesiva dependencia reduce autonomía y 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capacidad crítica.</a:t>
            </a:r>
            <a:endParaRPr lang="es-MX" sz="2000" noProof="0" dirty="0"/>
          </a:p>
        </p:txBody>
      </p:sp>
      <p:sp>
        <p:nvSpPr>
          <p:cNvPr id="6" name="Shape 4"/>
          <p:cNvSpPr/>
          <p:nvPr/>
        </p:nvSpPr>
        <p:spPr>
          <a:xfrm>
            <a:off x="7607141" y="2184043"/>
            <a:ext cx="6462117" cy="1490938"/>
          </a:xfrm>
          <a:prstGeom prst="roundRect">
            <a:avLst>
              <a:gd name="adj" fmla="val 2532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2800" noProof="0" dirty="0"/>
          </a:p>
        </p:txBody>
      </p:sp>
      <p:sp>
        <p:nvSpPr>
          <p:cNvPr id="7" name="Text 5"/>
          <p:cNvSpPr/>
          <p:nvPr/>
        </p:nvSpPr>
        <p:spPr>
          <a:xfrm>
            <a:off x="7804308" y="2381210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Riesgos Tecnológicos</a:t>
            </a:r>
            <a:endParaRPr lang="es-MX" sz="2800" noProof="0" dirty="0"/>
          </a:p>
        </p:txBody>
      </p:sp>
      <p:sp>
        <p:nvSpPr>
          <p:cNvPr id="8" name="Text 6"/>
          <p:cNvSpPr/>
          <p:nvPr/>
        </p:nvSpPr>
        <p:spPr>
          <a:xfrm>
            <a:off x="7804308" y="2806620"/>
            <a:ext cx="6067782" cy="649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Fallos en la IA paralizan operaciones o inducen 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errores graves.</a:t>
            </a:r>
            <a:endParaRPr lang="es-MX" sz="2000" noProof="0" dirty="0"/>
          </a:p>
        </p:txBody>
      </p:sp>
      <p:sp>
        <p:nvSpPr>
          <p:cNvPr id="9" name="Shape 7"/>
          <p:cNvSpPr/>
          <p:nvPr/>
        </p:nvSpPr>
        <p:spPr>
          <a:xfrm>
            <a:off x="758309" y="3788687"/>
            <a:ext cx="6462117" cy="1425973"/>
          </a:xfrm>
          <a:prstGeom prst="roundRect">
            <a:avLst>
              <a:gd name="adj" fmla="val 2532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2800" noProof="0" dirty="0"/>
          </a:p>
        </p:txBody>
      </p:sp>
      <p:sp>
        <p:nvSpPr>
          <p:cNvPr id="10" name="Text 8"/>
          <p:cNvSpPr/>
          <p:nvPr/>
        </p:nvSpPr>
        <p:spPr>
          <a:xfrm>
            <a:off x="955477" y="3985855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Menor Control</a:t>
            </a:r>
            <a:endParaRPr lang="es-MX" sz="2800" noProof="0" dirty="0"/>
          </a:p>
        </p:txBody>
      </p:sp>
      <p:sp>
        <p:nvSpPr>
          <p:cNvPr id="11" name="Text 9"/>
          <p:cNvSpPr/>
          <p:nvPr/>
        </p:nvSpPr>
        <p:spPr>
          <a:xfrm>
            <a:off x="955477" y="4411266"/>
            <a:ext cx="6067782" cy="887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Depender de IA externa disminuye el control 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empresarial.</a:t>
            </a:r>
            <a:endParaRPr lang="es-MX" sz="2000" noProof="0" dirty="0"/>
          </a:p>
        </p:txBody>
      </p:sp>
      <p:sp>
        <p:nvSpPr>
          <p:cNvPr id="12" name="Shape 10"/>
          <p:cNvSpPr/>
          <p:nvPr/>
        </p:nvSpPr>
        <p:spPr>
          <a:xfrm>
            <a:off x="7607141" y="3799562"/>
            <a:ext cx="6462117" cy="1415098"/>
          </a:xfrm>
          <a:prstGeom prst="roundRect">
            <a:avLst>
              <a:gd name="adj" fmla="val 2532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2800" noProof="0" dirty="0"/>
          </a:p>
        </p:txBody>
      </p:sp>
      <p:sp>
        <p:nvSpPr>
          <p:cNvPr id="13" name="Text 11"/>
          <p:cNvSpPr/>
          <p:nvPr/>
        </p:nvSpPr>
        <p:spPr>
          <a:xfrm>
            <a:off x="7804308" y="3996729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Impacto Laboral</a:t>
            </a:r>
            <a:endParaRPr lang="es-MX" sz="2800" noProof="0" dirty="0"/>
          </a:p>
        </p:txBody>
      </p:sp>
      <p:sp>
        <p:nvSpPr>
          <p:cNvPr id="14" name="Text 12"/>
          <p:cNvSpPr/>
          <p:nvPr/>
        </p:nvSpPr>
        <p:spPr>
          <a:xfrm>
            <a:off x="7804308" y="4422139"/>
            <a:ext cx="6067782" cy="743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Monitoreo constante de IA genera estrés y 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desmotivación.</a:t>
            </a:r>
            <a:endParaRPr lang="es-MX" sz="2000" noProof="0" dirty="0"/>
          </a:p>
        </p:txBody>
      </p:sp>
      <p:sp>
        <p:nvSpPr>
          <p:cNvPr id="15" name="Shape 13"/>
          <p:cNvSpPr/>
          <p:nvPr/>
        </p:nvSpPr>
        <p:spPr>
          <a:xfrm>
            <a:off x="758309" y="5507633"/>
            <a:ext cx="6462117" cy="1426250"/>
          </a:xfrm>
          <a:prstGeom prst="roundRect">
            <a:avLst>
              <a:gd name="adj" fmla="val 1993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2800" noProof="0" dirty="0"/>
          </a:p>
        </p:txBody>
      </p:sp>
      <p:sp>
        <p:nvSpPr>
          <p:cNvPr id="16" name="Text 14"/>
          <p:cNvSpPr/>
          <p:nvPr/>
        </p:nvSpPr>
        <p:spPr>
          <a:xfrm>
            <a:off x="955477" y="5704800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Dilemas Éticos</a:t>
            </a:r>
            <a:endParaRPr lang="es-MX" sz="2800" noProof="0" dirty="0"/>
          </a:p>
        </p:txBody>
      </p:sp>
      <p:sp>
        <p:nvSpPr>
          <p:cNvPr id="17" name="Text 15"/>
          <p:cNvSpPr/>
          <p:nvPr/>
        </p:nvSpPr>
        <p:spPr>
          <a:xfrm>
            <a:off x="955477" y="6130211"/>
            <a:ext cx="6067782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Uso irresponsable de IA puede llevar a prácticas discriminatorias.</a:t>
            </a:r>
            <a:endParaRPr lang="es-MX" sz="2000" noProof="0" dirty="0"/>
          </a:p>
        </p:txBody>
      </p:sp>
      <p:sp>
        <p:nvSpPr>
          <p:cNvPr id="18" name="Shape 16"/>
          <p:cNvSpPr/>
          <p:nvPr/>
        </p:nvSpPr>
        <p:spPr>
          <a:xfrm>
            <a:off x="7607141" y="5476518"/>
            <a:ext cx="6462117" cy="1426250"/>
          </a:xfrm>
          <a:prstGeom prst="roundRect">
            <a:avLst>
              <a:gd name="adj" fmla="val 1993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2800" noProof="0" dirty="0"/>
          </a:p>
        </p:txBody>
      </p:sp>
      <p:sp>
        <p:nvSpPr>
          <p:cNvPr id="19" name="Text 17"/>
          <p:cNvSpPr/>
          <p:nvPr/>
        </p:nvSpPr>
        <p:spPr>
          <a:xfrm>
            <a:off x="7804308" y="5673685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28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Equilibrio Esencial</a:t>
            </a:r>
            <a:endParaRPr lang="es-MX" sz="2800" noProof="0" dirty="0"/>
          </a:p>
        </p:txBody>
      </p:sp>
      <p:sp>
        <p:nvSpPr>
          <p:cNvPr id="20" name="Text 18"/>
          <p:cNvSpPr/>
          <p:nvPr/>
        </p:nvSpPr>
        <p:spPr>
          <a:xfrm>
            <a:off x="7804308" y="6099096"/>
            <a:ext cx="6067782" cy="712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IA debe complementar el juicio humano, no reemplazarlo.</a:t>
            </a:r>
            <a:endParaRPr lang="es-MX" sz="2000" noProof="0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F37FF7BA-C207-4E80-F049-036DE2681B48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525339" y="2149832"/>
            <a:ext cx="4988838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s-MX" sz="39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Conclusión</a:t>
            </a:r>
            <a:endParaRPr lang="es-MX" sz="3900" noProof="0" dirty="0"/>
          </a:p>
        </p:txBody>
      </p:sp>
      <p:sp>
        <p:nvSpPr>
          <p:cNvPr id="4" name="Text 1"/>
          <p:cNvSpPr/>
          <p:nvPr/>
        </p:nvSpPr>
        <p:spPr>
          <a:xfrm>
            <a:off x="6525340" y="3166110"/>
            <a:ext cx="7577970" cy="3285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Dominar la generación de </a:t>
            </a:r>
            <a:r>
              <a:rPr lang="es-MX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prompts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es una habilidad clave para maximizar el potencial de la IA. Un </a:t>
            </a:r>
            <a:r>
              <a:rPr lang="es-MX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bien estructurado, con contexto, instrucciones claras, rol definido y formato adecuado, permite obtener respuestas precisas y útiles. La IA, desde </a:t>
            </a:r>
            <a:r>
              <a:rPr lang="es-MX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Snowflake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hasta GitHub </a:t>
            </a:r>
            <a:r>
              <a:rPr lang="es-MX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Copilot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está transformando la industria del software y más allá, pero su uso debe ser equilibrado para evitar dependencia y pérdida de habilidades humanas. Practica y adapta tus </a:t>
            </a:r>
            <a:r>
              <a:rPr lang="es-MX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prompts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para aprovechar al máximo esta tecnología revolucionaria.</a:t>
            </a:r>
            <a:endParaRPr lang="es-MX" noProof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0E4EF5D-E234-B737-57DE-0C1D1CB7941C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u="sng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026FBF8-4C6C-3AE5-9D4A-64D10B89D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90" y="1408628"/>
            <a:ext cx="5677972" cy="567797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742605"/>
            <a:ext cx="7627382" cy="1247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s-MX" sz="39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¿Qué es la Inteligencia Artificial (IA)?</a:t>
            </a:r>
            <a:endParaRPr lang="es-MX" sz="3900" noProof="0" dirty="0"/>
          </a:p>
        </p:txBody>
      </p:sp>
      <p:sp>
        <p:nvSpPr>
          <p:cNvPr id="4" name="Text 1"/>
          <p:cNvSpPr/>
          <p:nvPr/>
        </p:nvSpPr>
        <p:spPr>
          <a:xfrm>
            <a:off x="6244709" y="4273987"/>
            <a:ext cx="7627382" cy="1213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Inteligencia Artificial es una rama de la informática que crea sistemas capaces de realizar tareas que normalmente requieren inteligencia humana, como el aprendizaje, razonamiento, percepción y generación de lenguaje natural.</a:t>
            </a:r>
            <a:endParaRPr lang="es-MX" sz="2000" noProof="0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68C896F-4022-EF5D-3D4A-235AD8C202C3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7684" y="355878"/>
            <a:ext cx="7307223" cy="425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s-MX" sz="39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Tipos de Inteligencia Artificial y Ejemplos de Uso</a:t>
            </a:r>
            <a:endParaRPr lang="es-MX" sz="3900" noProof="0" dirty="0"/>
          </a:p>
        </p:txBody>
      </p:sp>
      <p:sp>
        <p:nvSpPr>
          <p:cNvPr id="3" name="Text 1"/>
          <p:cNvSpPr/>
          <p:nvPr/>
        </p:nvSpPr>
        <p:spPr>
          <a:xfrm>
            <a:off x="517684" y="1105138"/>
            <a:ext cx="5210175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s-MX" sz="28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IA Débil o Estrecha (IA ANI - Artificial Narrow </a:t>
            </a:r>
            <a:r>
              <a:rPr lang="es-MX" sz="2800" b="1" noProof="0" dirty="0" err="1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Intelligence</a:t>
            </a:r>
            <a:r>
              <a:rPr lang="es-MX" sz="28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)</a:t>
            </a:r>
            <a:endParaRPr lang="es-MX" sz="2800" noProof="0" dirty="0"/>
          </a:p>
        </p:txBody>
      </p:sp>
      <p:sp>
        <p:nvSpPr>
          <p:cNvPr id="4" name="Text 2"/>
          <p:cNvSpPr/>
          <p:nvPr/>
        </p:nvSpPr>
        <p:spPr>
          <a:xfrm>
            <a:off x="517684" y="1684138"/>
            <a:ext cx="8207216" cy="2664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r>
              <a:rPr lang="es-MX" sz="2000" dirty="0">
                <a:solidFill>
                  <a:srgbClr val="384653"/>
                </a:solidFill>
                <a:latin typeface="Montserrat" pitchFamily="34" charset="0"/>
              </a:rPr>
              <a:t>La IA débil, también conocida como IA estrecha, está diseñada para realizar tareas específicas y no posee conciencia ni comprensión fuera de su ámbito programado. Es el tipo de inteligencia artificial más común en la actualidad y se encuentra en muchas aplicaciones cotidianas.</a:t>
            </a: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0338" y="1202740"/>
            <a:ext cx="4922378" cy="3895169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17684" y="5512197"/>
            <a:ext cx="291227" cy="291227"/>
          </a:xfrm>
          <a:prstGeom prst="roundRect">
            <a:avLst>
              <a:gd name="adj" fmla="val 6667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3600" noProof="0" dirty="0"/>
          </a:p>
        </p:txBody>
      </p:sp>
      <p:sp>
        <p:nvSpPr>
          <p:cNvPr id="7" name="Text 4"/>
          <p:cNvSpPr/>
          <p:nvPr/>
        </p:nvSpPr>
        <p:spPr>
          <a:xfrm>
            <a:off x="938332" y="5556607"/>
            <a:ext cx="1703070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s-MX" sz="24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Asistentes virtuales</a:t>
            </a:r>
            <a:endParaRPr lang="es-MX" sz="2400" noProof="0" dirty="0"/>
          </a:p>
        </p:txBody>
      </p:sp>
      <p:sp>
        <p:nvSpPr>
          <p:cNvPr id="8" name="Text 5"/>
          <p:cNvSpPr/>
          <p:nvPr/>
        </p:nvSpPr>
        <p:spPr>
          <a:xfrm>
            <a:off x="938332" y="5847001"/>
            <a:ext cx="4003238" cy="828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Siri, Alexa y Google </a:t>
            </a:r>
            <a:r>
              <a:rPr lang="es-MX" sz="1600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Assistant</a:t>
            </a: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utilizan IA débil para comprender comandos de voz y realizar tareas como programar alarmas, responder preguntas o reproducir música.</a:t>
            </a:r>
            <a:endParaRPr lang="es-MX" sz="1600" noProof="0" dirty="0"/>
          </a:p>
        </p:txBody>
      </p:sp>
      <p:sp>
        <p:nvSpPr>
          <p:cNvPr id="9" name="Shape 6"/>
          <p:cNvSpPr/>
          <p:nvPr/>
        </p:nvSpPr>
        <p:spPr>
          <a:xfrm>
            <a:off x="5103257" y="5512197"/>
            <a:ext cx="291227" cy="291227"/>
          </a:xfrm>
          <a:prstGeom prst="roundRect">
            <a:avLst>
              <a:gd name="adj" fmla="val 6667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3600" noProof="0" dirty="0"/>
          </a:p>
        </p:txBody>
      </p:sp>
      <p:sp>
        <p:nvSpPr>
          <p:cNvPr id="10" name="Text 7"/>
          <p:cNvSpPr/>
          <p:nvPr/>
        </p:nvSpPr>
        <p:spPr>
          <a:xfrm>
            <a:off x="5523905" y="5556607"/>
            <a:ext cx="2137648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s-MX" sz="24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Sistemas de recomendación</a:t>
            </a:r>
            <a:endParaRPr lang="es-MX" sz="2400" noProof="0" dirty="0"/>
          </a:p>
        </p:txBody>
      </p:sp>
      <p:sp>
        <p:nvSpPr>
          <p:cNvPr id="11" name="Text 8"/>
          <p:cNvSpPr/>
          <p:nvPr/>
        </p:nvSpPr>
        <p:spPr>
          <a:xfrm>
            <a:off x="5523905" y="5847001"/>
            <a:ext cx="4003238" cy="621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Plataformas como Netflix y Spotify emplean IA débil para analizar tus hábitos y sugerir películas o música personalizada.</a:t>
            </a:r>
            <a:endParaRPr lang="es-MX" sz="1600" noProof="0" dirty="0"/>
          </a:p>
        </p:txBody>
      </p:sp>
      <p:sp>
        <p:nvSpPr>
          <p:cNvPr id="12" name="Shape 9"/>
          <p:cNvSpPr/>
          <p:nvPr/>
        </p:nvSpPr>
        <p:spPr>
          <a:xfrm>
            <a:off x="9688830" y="5512197"/>
            <a:ext cx="291227" cy="291227"/>
          </a:xfrm>
          <a:prstGeom prst="roundRect">
            <a:avLst>
              <a:gd name="adj" fmla="val 6667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sz="3600" noProof="0" dirty="0"/>
          </a:p>
        </p:txBody>
      </p:sp>
      <p:sp>
        <p:nvSpPr>
          <p:cNvPr id="13" name="Text 10"/>
          <p:cNvSpPr/>
          <p:nvPr/>
        </p:nvSpPr>
        <p:spPr>
          <a:xfrm>
            <a:off x="10109478" y="5556607"/>
            <a:ext cx="1703070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s-MX" sz="24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Filtros de spam</a:t>
            </a:r>
            <a:endParaRPr lang="es-MX" sz="2400" noProof="0" dirty="0"/>
          </a:p>
        </p:txBody>
      </p:sp>
      <p:sp>
        <p:nvSpPr>
          <p:cNvPr id="14" name="Text 11"/>
          <p:cNvSpPr/>
          <p:nvPr/>
        </p:nvSpPr>
        <p:spPr>
          <a:xfrm>
            <a:off x="10109478" y="5847001"/>
            <a:ext cx="4003238" cy="414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Los servicios de correo electrónico usan IA débil para identificar y filtrar mensajes no deseados.</a:t>
            </a:r>
            <a:endParaRPr lang="es-MX" sz="1600" noProof="0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3F61EC5F-59DA-1974-73B7-7753E23F9759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0C4D2E3D-6FAC-8C95-5327-353D3D08F8BE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ext 0"/>
          <p:cNvSpPr/>
          <p:nvPr/>
        </p:nvSpPr>
        <p:spPr>
          <a:xfrm>
            <a:off x="717113" y="493038"/>
            <a:ext cx="4717971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s-MX" sz="37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IA General (AGI)</a:t>
            </a:r>
            <a:endParaRPr lang="es-MX" sz="3700" noProof="0" dirty="0"/>
          </a:p>
        </p:txBody>
      </p:sp>
      <p:sp>
        <p:nvSpPr>
          <p:cNvPr id="3" name="Text 1"/>
          <p:cNvSpPr/>
          <p:nvPr/>
        </p:nvSpPr>
        <p:spPr>
          <a:xfrm>
            <a:off x="717113" y="1512927"/>
            <a:ext cx="6379369" cy="143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IA general es un concepto en desarrollo que aspira a igualar las capacidades cognitivas humanas, es decir, poder razonar, aprender y resolver problemas en cualquier ámbito, no solo en tareas específicas. Actualmente, no existe una IA general plenamente funcional; es un objetivo de la investigación en inteligencia artificial.</a:t>
            </a:r>
            <a:endParaRPr lang="es-MX" sz="2000" noProof="0" dirty="0"/>
          </a:p>
        </p:txBody>
      </p:sp>
      <p:sp>
        <p:nvSpPr>
          <p:cNvPr id="4" name="Text 2"/>
          <p:cNvSpPr/>
          <p:nvPr/>
        </p:nvSpPr>
        <p:spPr>
          <a:xfrm>
            <a:off x="717113" y="5234424"/>
            <a:ext cx="4408289" cy="353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MX" sz="22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Ejemplo de área de uso (potencial):</a:t>
            </a:r>
            <a:endParaRPr lang="es-MX" sz="2200" noProof="0" dirty="0"/>
          </a:p>
        </p:txBody>
      </p:sp>
      <p:sp>
        <p:nvSpPr>
          <p:cNvPr id="5" name="Text 3"/>
          <p:cNvSpPr/>
          <p:nvPr/>
        </p:nvSpPr>
        <p:spPr>
          <a:xfrm>
            <a:off x="717113" y="5767467"/>
            <a:ext cx="6379369" cy="1147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Robots autónomos multipropósito: En el futuro, la IA general podría aplicarse en robots capaces de aprender cualquier tarea humana, desde conducir hasta diagnosticar enfermedades o crear obras de arte, adaptándose a contextos nuevos sin reprogramación.</a:t>
            </a:r>
            <a:endParaRPr lang="es-MX" sz="2000" noProof="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538" y="1553289"/>
            <a:ext cx="6379369" cy="637936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ángulo 19">
            <a:extLst>
              <a:ext uri="{FF2B5EF4-FFF2-40B4-BE49-F238E27FC236}">
                <a16:creationId xmlns:a16="http://schemas.microsoft.com/office/drawing/2014/main" id="{E116B4ED-1C01-FDFA-0438-58EC5CF462A0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ext 0"/>
          <p:cNvSpPr/>
          <p:nvPr/>
        </p:nvSpPr>
        <p:spPr>
          <a:xfrm>
            <a:off x="643295" y="444222"/>
            <a:ext cx="4232196" cy="528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s-MX" sz="33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IA Generativa</a:t>
            </a:r>
            <a:endParaRPr lang="es-MX" sz="3300" noProof="0" dirty="0"/>
          </a:p>
        </p:txBody>
      </p:sp>
      <p:sp>
        <p:nvSpPr>
          <p:cNvPr id="3" name="Text 1"/>
          <p:cNvSpPr/>
          <p:nvPr/>
        </p:nvSpPr>
        <p:spPr>
          <a:xfrm>
            <a:off x="643294" y="1079658"/>
            <a:ext cx="13343811" cy="514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IA generativa es capaz de crear contenido original (texto, imágenes, música, video, código) a partir de instrucciones o </a:t>
            </a:r>
            <a:r>
              <a:rPr lang="es-MX" sz="2000" dirty="0" err="1">
                <a:solidFill>
                  <a:srgbClr val="384653"/>
                </a:solidFill>
                <a:latin typeface="Montserrat" pitchFamily="34" charset="0"/>
              </a:rPr>
              <a:t>prompts</a:t>
            </a: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del usuario. Utiliza modelos avanzados de aprendizaje profundo para identificar patrones en grandes volúmenes de datos y generar nuevas ideas o soluciones.</a:t>
            </a:r>
            <a:endParaRPr lang="es-MX" sz="2000" noProof="0" dirty="0"/>
          </a:p>
        </p:txBody>
      </p:sp>
      <p:sp>
        <p:nvSpPr>
          <p:cNvPr id="4" name="Text 2"/>
          <p:cNvSpPr/>
          <p:nvPr/>
        </p:nvSpPr>
        <p:spPr>
          <a:xfrm>
            <a:off x="643295" y="2050613"/>
            <a:ext cx="2677358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s-MX" sz="195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Ejemplo de área de uso:</a:t>
            </a:r>
            <a:endParaRPr lang="es-MX" sz="1950" noProof="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95" y="2609255"/>
            <a:ext cx="401955" cy="40195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246227" y="2704743"/>
            <a:ext cx="2116098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s-MX" sz="20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Arte y diseño gráfico</a:t>
            </a:r>
            <a:endParaRPr lang="es-MX" sz="2000" noProof="0" dirty="0"/>
          </a:p>
        </p:txBody>
      </p:sp>
      <p:sp>
        <p:nvSpPr>
          <p:cNvPr id="7" name="Text 4"/>
          <p:cNvSpPr/>
          <p:nvPr/>
        </p:nvSpPr>
        <p:spPr>
          <a:xfrm>
            <a:off x="1246227" y="3065621"/>
            <a:ext cx="12740878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Generación automática de imágenes, ilustraciones y animaciones para publicidad, videojuegos o redes sociales.</a:t>
            </a:r>
            <a:endParaRPr lang="es-MX" sz="1600" noProof="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295" y="3724870"/>
            <a:ext cx="401955" cy="40195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46227" y="3820358"/>
            <a:ext cx="2116098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s-MX" sz="20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Redacción de textos</a:t>
            </a:r>
            <a:endParaRPr lang="es-MX" sz="2000" noProof="0" dirty="0"/>
          </a:p>
        </p:txBody>
      </p:sp>
      <p:sp>
        <p:nvSpPr>
          <p:cNvPr id="10" name="Text 6"/>
          <p:cNvSpPr/>
          <p:nvPr/>
        </p:nvSpPr>
        <p:spPr>
          <a:xfrm>
            <a:off x="1246227" y="4181237"/>
            <a:ext cx="12740878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Producción de artículos, informes, reseñas y textos publicitarios a gran escala.</a:t>
            </a:r>
            <a:endParaRPr lang="es-MX" sz="1600" noProof="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295" y="4840486"/>
            <a:ext cx="401955" cy="40195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246227" y="4935974"/>
            <a:ext cx="2116098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s-MX" sz="20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Composición musical</a:t>
            </a:r>
            <a:endParaRPr lang="es-MX" sz="2000" noProof="0" dirty="0"/>
          </a:p>
        </p:txBody>
      </p:sp>
      <p:sp>
        <p:nvSpPr>
          <p:cNvPr id="13" name="Text 8"/>
          <p:cNvSpPr/>
          <p:nvPr/>
        </p:nvSpPr>
        <p:spPr>
          <a:xfrm>
            <a:off x="1246227" y="5296853"/>
            <a:ext cx="12740878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Creación de canciones originales y música de fondo para videos y videojuegos.</a:t>
            </a:r>
            <a:endParaRPr lang="es-MX" sz="1600" noProof="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295" y="5956102"/>
            <a:ext cx="401955" cy="401955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246227" y="6051590"/>
            <a:ext cx="2116098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s-MX" sz="20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Medicina</a:t>
            </a:r>
            <a:endParaRPr lang="es-MX" sz="2000" noProof="0" dirty="0"/>
          </a:p>
        </p:txBody>
      </p:sp>
      <p:sp>
        <p:nvSpPr>
          <p:cNvPr id="16" name="Text 10"/>
          <p:cNvSpPr/>
          <p:nvPr/>
        </p:nvSpPr>
        <p:spPr>
          <a:xfrm>
            <a:off x="1246227" y="6412468"/>
            <a:ext cx="12740878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Generación de imágenes médicas sintéticas para entrenamiento de modelos de diagnóstico o diseño de nuevos fármacos.</a:t>
            </a:r>
            <a:endParaRPr lang="es-MX" sz="1600" noProof="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295" y="7071717"/>
            <a:ext cx="401955" cy="401955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246227" y="7167205"/>
            <a:ext cx="2116098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s-MX" sz="2000" b="1" noProof="0" dirty="0" err="1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Chatbots</a:t>
            </a:r>
            <a:r>
              <a:rPr lang="es-MX" sz="20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avanzados</a:t>
            </a:r>
            <a:endParaRPr lang="es-MX" sz="2000" noProof="0" dirty="0"/>
          </a:p>
        </p:txBody>
      </p:sp>
      <p:sp>
        <p:nvSpPr>
          <p:cNvPr id="19" name="Text 12"/>
          <p:cNvSpPr/>
          <p:nvPr/>
        </p:nvSpPr>
        <p:spPr>
          <a:xfrm>
            <a:off x="1246227" y="7528084"/>
            <a:ext cx="12740878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Responder preguntas y mantener conversaciones naturales, mejorando la experiencia de usuario en atención al cliente.</a:t>
            </a:r>
            <a:endParaRPr lang="es-MX" sz="1600" noProof="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7113" y="493038"/>
            <a:ext cx="6997660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s-MX" sz="37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¿Qué es la Ingeniería de </a:t>
            </a:r>
            <a:r>
              <a:rPr lang="es-MX" sz="3700" b="1" noProof="0" dirty="0" err="1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Prompts</a:t>
            </a:r>
            <a:r>
              <a:rPr lang="es-MX" sz="37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?</a:t>
            </a:r>
            <a:endParaRPr lang="es-MX" sz="3700" noProof="0" dirty="0"/>
          </a:p>
        </p:txBody>
      </p:sp>
      <p:sp>
        <p:nvSpPr>
          <p:cNvPr id="3" name="Text 1"/>
          <p:cNvSpPr/>
          <p:nvPr/>
        </p:nvSpPr>
        <p:spPr>
          <a:xfrm>
            <a:off x="717113" y="1512926"/>
            <a:ext cx="8020487" cy="3084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ingeniería de </a:t>
            </a:r>
            <a:r>
              <a:rPr lang="es-MX" sz="2000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prompts</a:t>
            </a: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es la disciplina que consiste en diseñar y optimizar las entradas (</a:t>
            </a:r>
            <a:r>
              <a:rPr lang="es-MX" sz="2000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prompts</a:t>
            </a: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 que se le dan a un modelo de IA para obtener respuestas precisas, coherentes y útiles. Es una combinación de arte y ciencia que requiere creatividad y comprensión profunda del lenguaje y el funcionamiento de los modelos de IA.</a:t>
            </a:r>
            <a:endParaRPr lang="es-MX" sz="2000" noProof="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3549" y="1384300"/>
            <a:ext cx="5227558" cy="522755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ángulo 28">
            <a:extLst>
              <a:ext uri="{FF2B5EF4-FFF2-40B4-BE49-F238E27FC236}">
                <a16:creationId xmlns:a16="http://schemas.microsoft.com/office/drawing/2014/main" id="{3F33B0E2-A5D9-3040-3F00-ABF01CD59670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ext 0"/>
          <p:cNvSpPr/>
          <p:nvPr/>
        </p:nvSpPr>
        <p:spPr>
          <a:xfrm>
            <a:off x="503873" y="270391"/>
            <a:ext cx="4352568" cy="414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s-MX" sz="26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Partes que Forman un </a:t>
            </a:r>
            <a:r>
              <a:rPr lang="es-MX" sz="2600" b="1" noProof="0" dirty="0" err="1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Prompt</a:t>
            </a:r>
            <a:endParaRPr lang="es-MX" sz="2600" noProof="0" dirty="0"/>
          </a:p>
        </p:txBody>
      </p:sp>
      <p:sp>
        <p:nvSpPr>
          <p:cNvPr id="3" name="Text 1"/>
          <p:cNvSpPr/>
          <p:nvPr/>
        </p:nvSpPr>
        <p:spPr>
          <a:xfrm>
            <a:off x="503873" y="771683"/>
            <a:ext cx="13622655" cy="62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 </a:t>
            </a:r>
            <a:r>
              <a:rPr lang="es-MX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efectivo para inteligencia artificial se compone de varios elementos clave que guían al modelo hacia una respuesta </a:t>
            </a:r>
          </a:p>
          <a:p>
            <a:pPr marL="0" indent="0" algn="l">
              <a:lnSpc>
                <a:spcPts val="1550"/>
              </a:lnSpc>
              <a:buNone/>
            </a:pP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precisa y relevante.  Las partes más importantes son:</a:t>
            </a:r>
            <a:endParaRPr lang="es-MX" noProof="0" dirty="0"/>
          </a:p>
        </p:txBody>
      </p:sp>
      <p:sp>
        <p:nvSpPr>
          <p:cNvPr id="4" name="Shape 2"/>
          <p:cNvSpPr/>
          <p:nvPr/>
        </p:nvSpPr>
        <p:spPr>
          <a:xfrm>
            <a:off x="503873" y="1356122"/>
            <a:ext cx="283369" cy="283369"/>
          </a:xfrm>
          <a:prstGeom prst="roundRect">
            <a:avLst>
              <a:gd name="adj" fmla="val 6669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noProof="0" dirty="0"/>
          </a:p>
        </p:txBody>
      </p:sp>
      <p:sp>
        <p:nvSpPr>
          <p:cNvPr id="5" name="Text 3"/>
          <p:cNvSpPr/>
          <p:nvPr/>
        </p:nvSpPr>
        <p:spPr>
          <a:xfrm>
            <a:off x="913209" y="1399342"/>
            <a:ext cx="1657588" cy="207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s-MX" sz="16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Contexto</a:t>
            </a:r>
            <a:endParaRPr lang="es-MX" sz="1300" noProof="0" dirty="0"/>
          </a:p>
        </p:txBody>
      </p:sp>
      <p:sp>
        <p:nvSpPr>
          <p:cNvPr id="6" name="Text 4"/>
          <p:cNvSpPr/>
          <p:nvPr/>
        </p:nvSpPr>
        <p:spPr>
          <a:xfrm>
            <a:off x="913209" y="1681996"/>
            <a:ext cx="13213318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s-MX" sz="145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Proporciona información o antecedentes que ayudan a la IA a entender la situación o tarea. Ejemplo: "Como ingeniero de software…".</a:t>
            </a:r>
            <a:endParaRPr lang="es-MX" sz="1450" noProof="0" dirty="0"/>
          </a:p>
        </p:txBody>
      </p:sp>
      <p:sp>
        <p:nvSpPr>
          <p:cNvPr id="7" name="Shape 5"/>
          <p:cNvSpPr/>
          <p:nvPr/>
        </p:nvSpPr>
        <p:spPr>
          <a:xfrm>
            <a:off x="503873" y="2097286"/>
            <a:ext cx="283369" cy="283369"/>
          </a:xfrm>
          <a:prstGeom prst="roundRect">
            <a:avLst>
              <a:gd name="adj" fmla="val 6669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noProof="0" dirty="0"/>
          </a:p>
        </p:txBody>
      </p:sp>
      <p:sp>
        <p:nvSpPr>
          <p:cNvPr id="8" name="Text 6"/>
          <p:cNvSpPr/>
          <p:nvPr/>
        </p:nvSpPr>
        <p:spPr>
          <a:xfrm>
            <a:off x="913209" y="2140506"/>
            <a:ext cx="1657588" cy="207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s-MX" sz="16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Persona o Rol</a:t>
            </a:r>
            <a:endParaRPr lang="es-MX" sz="1600" noProof="0" dirty="0"/>
          </a:p>
        </p:txBody>
      </p:sp>
      <p:sp>
        <p:nvSpPr>
          <p:cNvPr id="9" name="Text 7"/>
          <p:cNvSpPr/>
          <p:nvPr/>
        </p:nvSpPr>
        <p:spPr>
          <a:xfrm>
            <a:off x="913209" y="2423160"/>
            <a:ext cx="13213318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s-MX" sz="145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Especifica el rol que debe asumir la IA (por ejemplo, "Eres un experto en ciberseguridad").</a:t>
            </a:r>
            <a:endParaRPr lang="es-MX" sz="1450" noProof="0" dirty="0"/>
          </a:p>
        </p:txBody>
      </p:sp>
      <p:sp>
        <p:nvSpPr>
          <p:cNvPr id="10" name="Shape 8"/>
          <p:cNvSpPr/>
          <p:nvPr/>
        </p:nvSpPr>
        <p:spPr>
          <a:xfrm>
            <a:off x="503873" y="2876550"/>
            <a:ext cx="283369" cy="283369"/>
          </a:xfrm>
          <a:prstGeom prst="roundRect">
            <a:avLst>
              <a:gd name="adj" fmla="val 6669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noProof="0" dirty="0"/>
          </a:p>
        </p:txBody>
      </p:sp>
      <p:sp>
        <p:nvSpPr>
          <p:cNvPr id="11" name="Text 9"/>
          <p:cNvSpPr/>
          <p:nvPr/>
        </p:nvSpPr>
        <p:spPr>
          <a:xfrm>
            <a:off x="913209" y="2919770"/>
            <a:ext cx="1912263" cy="207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s-MX" sz="16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</a:rPr>
              <a:t>Instrucción</a:t>
            </a:r>
            <a:r>
              <a:rPr lang="es-MX" sz="13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clara y directa</a:t>
            </a:r>
            <a:endParaRPr lang="es-MX" sz="1300" noProof="0" dirty="0"/>
          </a:p>
        </p:txBody>
      </p:sp>
      <p:sp>
        <p:nvSpPr>
          <p:cNvPr id="12" name="Text 10"/>
          <p:cNvSpPr/>
          <p:nvPr/>
        </p:nvSpPr>
        <p:spPr>
          <a:xfrm>
            <a:off x="913209" y="3202424"/>
            <a:ext cx="13213318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s-MX" sz="145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Indica de forma específica lo que esperas que la IA haga (por ejemplo, "Genera una función en Python que…").</a:t>
            </a:r>
            <a:endParaRPr lang="es-MX" sz="1450" noProof="0" dirty="0"/>
          </a:p>
        </p:txBody>
      </p:sp>
      <p:sp>
        <p:nvSpPr>
          <p:cNvPr id="13" name="Shape 11"/>
          <p:cNvSpPr/>
          <p:nvPr/>
        </p:nvSpPr>
        <p:spPr>
          <a:xfrm>
            <a:off x="503873" y="3655814"/>
            <a:ext cx="283369" cy="283369"/>
          </a:xfrm>
          <a:prstGeom prst="roundRect">
            <a:avLst>
              <a:gd name="adj" fmla="val 6669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noProof="0" dirty="0"/>
          </a:p>
        </p:txBody>
      </p:sp>
      <p:sp>
        <p:nvSpPr>
          <p:cNvPr id="14" name="Text 12"/>
          <p:cNvSpPr/>
          <p:nvPr/>
        </p:nvSpPr>
        <p:spPr>
          <a:xfrm>
            <a:off x="913209" y="3699034"/>
            <a:ext cx="1657588" cy="207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s-MX" sz="16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</a:rPr>
              <a:t>Audiencia</a:t>
            </a:r>
          </a:p>
        </p:txBody>
      </p:sp>
      <p:sp>
        <p:nvSpPr>
          <p:cNvPr id="15" name="Text 13"/>
          <p:cNvSpPr/>
          <p:nvPr/>
        </p:nvSpPr>
        <p:spPr>
          <a:xfrm>
            <a:off x="913209" y="3981688"/>
            <a:ext cx="13213318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s-MX" sz="145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Define a quién va dirigido el contenido (por ejemplo, "para estudiantes universitarios").</a:t>
            </a:r>
            <a:endParaRPr lang="es-MX" sz="1450" noProof="0" dirty="0"/>
          </a:p>
        </p:txBody>
      </p:sp>
      <p:sp>
        <p:nvSpPr>
          <p:cNvPr id="16" name="Shape 14"/>
          <p:cNvSpPr/>
          <p:nvPr/>
        </p:nvSpPr>
        <p:spPr>
          <a:xfrm>
            <a:off x="503873" y="4435078"/>
            <a:ext cx="283369" cy="283369"/>
          </a:xfrm>
          <a:prstGeom prst="roundRect">
            <a:avLst>
              <a:gd name="adj" fmla="val 6669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noProof="0" dirty="0"/>
          </a:p>
        </p:txBody>
      </p:sp>
      <p:sp>
        <p:nvSpPr>
          <p:cNvPr id="17" name="Text 15"/>
          <p:cNvSpPr/>
          <p:nvPr/>
        </p:nvSpPr>
        <p:spPr>
          <a:xfrm>
            <a:off x="913209" y="4478298"/>
            <a:ext cx="1657588" cy="207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s-MX" sz="16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</a:rPr>
              <a:t>Ejemplos</a:t>
            </a:r>
          </a:p>
        </p:txBody>
      </p:sp>
      <p:sp>
        <p:nvSpPr>
          <p:cNvPr id="18" name="Text 16"/>
          <p:cNvSpPr/>
          <p:nvPr/>
        </p:nvSpPr>
        <p:spPr>
          <a:xfrm>
            <a:off x="913209" y="4760952"/>
            <a:ext cx="13213318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s-MX" sz="145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Incluir ejemplos ayuda a la IA a comprender mejor el formato o tipo de respuesta deseada.</a:t>
            </a:r>
            <a:endParaRPr lang="es-MX" sz="1450" noProof="0" dirty="0"/>
          </a:p>
        </p:txBody>
      </p:sp>
      <p:sp>
        <p:nvSpPr>
          <p:cNvPr id="19" name="Shape 17"/>
          <p:cNvSpPr/>
          <p:nvPr/>
        </p:nvSpPr>
        <p:spPr>
          <a:xfrm>
            <a:off x="503873" y="5214342"/>
            <a:ext cx="283369" cy="283369"/>
          </a:xfrm>
          <a:prstGeom prst="roundRect">
            <a:avLst>
              <a:gd name="adj" fmla="val 6669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noProof="0" dirty="0"/>
          </a:p>
        </p:txBody>
      </p:sp>
      <p:sp>
        <p:nvSpPr>
          <p:cNvPr id="20" name="Text 18"/>
          <p:cNvSpPr/>
          <p:nvPr/>
        </p:nvSpPr>
        <p:spPr>
          <a:xfrm>
            <a:off x="913209" y="5257562"/>
            <a:ext cx="1657588" cy="207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s-MX" sz="16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</a:rPr>
              <a:t>Formato</a:t>
            </a:r>
            <a:r>
              <a:rPr lang="es-MX" sz="13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de salida</a:t>
            </a:r>
            <a:endParaRPr lang="es-MX" sz="1300" noProof="0" dirty="0"/>
          </a:p>
        </p:txBody>
      </p:sp>
      <p:sp>
        <p:nvSpPr>
          <p:cNvPr id="21" name="Text 19"/>
          <p:cNvSpPr/>
          <p:nvPr/>
        </p:nvSpPr>
        <p:spPr>
          <a:xfrm>
            <a:off x="913209" y="5540216"/>
            <a:ext cx="13213318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s-MX" sz="145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Especifica cómo quieres recibir la respuesta (lista, tabla, código, etc.).</a:t>
            </a:r>
            <a:endParaRPr lang="es-MX" sz="1450" noProof="0" dirty="0"/>
          </a:p>
        </p:txBody>
      </p:sp>
      <p:sp>
        <p:nvSpPr>
          <p:cNvPr id="22" name="Shape 20"/>
          <p:cNvSpPr/>
          <p:nvPr/>
        </p:nvSpPr>
        <p:spPr>
          <a:xfrm>
            <a:off x="503873" y="5993606"/>
            <a:ext cx="283369" cy="283369"/>
          </a:xfrm>
          <a:prstGeom prst="roundRect">
            <a:avLst>
              <a:gd name="adj" fmla="val 6669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noProof="0" dirty="0"/>
          </a:p>
        </p:txBody>
      </p:sp>
      <p:sp>
        <p:nvSpPr>
          <p:cNvPr id="23" name="Text 21"/>
          <p:cNvSpPr/>
          <p:nvPr/>
        </p:nvSpPr>
        <p:spPr>
          <a:xfrm>
            <a:off x="913209" y="6036826"/>
            <a:ext cx="1657588" cy="207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s-MX" sz="16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</a:rPr>
              <a:t>Tono</a:t>
            </a:r>
          </a:p>
        </p:txBody>
      </p:sp>
      <p:sp>
        <p:nvSpPr>
          <p:cNvPr id="24" name="Text 22"/>
          <p:cNvSpPr/>
          <p:nvPr/>
        </p:nvSpPr>
        <p:spPr>
          <a:xfrm>
            <a:off x="913209" y="6319480"/>
            <a:ext cx="13213318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s-MX" sz="145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Indica el tono esperado, como formal, técnico, amigable, etc.</a:t>
            </a:r>
            <a:endParaRPr lang="es-MX" sz="1450" noProof="0" dirty="0"/>
          </a:p>
        </p:txBody>
      </p:sp>
      <p:sp>
        <p:nvSpPr>
          <p:cNvPr id="25" name="Shape 23"/>
          <p:cNvSpPr/>
          <p:nvPr/>
        </p:nvSpPr>
        <p:spPr>
          <a:xfrm>
            <a:off x="503873" y="6772870"/>
            <a:ext cx="283369" cy="283369"/>
          </a:xfrm>
          <a:prstGeom prst="roundRect">
            <a:avLst>
              <a:gd name="adj" fmla="val 6669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s-MX" noProof="0" dirty="0"/>
          </a:p>
        </p:txBody>
      </p:sp>
      <p:sp>
        <p:nvSpPr>
          <p:cNvPr id="26" name="Text 24"/>
          <p:cNvSpPr/>
          <p:nvPr/>
        </p:nvSpPr>
        <p:spPr>
          <a:xfrm>
            <a:off x="913209" y="6816090"/>
            <a:ext cx="2074783" cy="207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s-MX" sz="16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</a:rPr>
              <a:t>Restricciones</a:t>
            </a:r>
            <a:r>
              <a:rPr lang="es-MX" sz="13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o limitaciones</a:t>
            </a:r>
            <a:endParaRPr lang="es-MX" sz="1300" noProof="0" dirty="0"/>
          </a:p>
        </p:txBody>
      </p:sp>
      <p:sp>
        <p:nvSpPr>
          <p:cNvPr id="27" name="Text 25"/>
          <p:cNvSpPr/>
          <p:nvPr/>
        </p:nvSpPr>
        <p:spPr>
          <a:xfrm>
            <a:off x="913209" y="7098744"/>
            <a:ext cx="13213318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s-MX" sz="145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Puedes establecer condiciones específicas que debe cumplir la respuesta.</a:t>
            </a:r>
            <a:endParaRPr lang="es-MX" sz="1450" noProof="0" dirty="0"/>
          </a:p>
        </p:txBody>
      </p:sp>
      <p:sp>
        <p:nvSpPr>
          <p:cNvPr id="28" name="Text 26"/>
          <p:cNvSpPr/>
          <p:nvPr/>
        </p:nvSpPr>
        <p:spPr>
          <a:xfrm>
            <a:off x="503873" y="7531436"/>
            <a:ext cx="13622655" cy="769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Ejemplo de </a:t>
            </a:r>
            <a:r>
              <a:rPr lang="es-MX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completo: "Eres un ingeniero de software senior. Explica cómo implementar autenticación JWT en una API REST en Node.js para un público de desarrolladores junior. Responde en formato de lista y utiliza un tono didáctico."</a:t>
            </a:r>
            <a:endParaRPr lang="es-MX" noProof="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2466" y="604718"/>
            <a:ext cx="9862066" cy="561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s-MX" sz="35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Ejemplos de </a:t>
            </a:r>
            <a:r>
              <a:rPr lang="es-MX" sz="3500" b="1" noProof="0" dirty="0" err="1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Prompts</a:t>
            </a:r>
            <a:r>
              <a:rPr lang="es-MX" sz="35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para Desarrollo de Software</a:t>
            </a:r>
            <a:endParaRPr lang="es-MX" sz="3500" noProof="0" dirty="0"/>
          </a:p>
        </p:txBody>
      </p:sp>
      <p:sp>
        <p:nvSpPr>
          <p:cNvPr id="3" name="Text 1"/>
          <p:cNvSpPr/>
          <p:nvPr/>
        </p:nvSpPr>
        <p:spPr>
          <a:xfrm>
            <a:off x="682466" y="1507093"/>
            <a:ext cx="13265468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continuación se presentan ejemplos de </a:t>
            </a:r>
            <a:r>
              <a:rPr lang="es-MX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prompts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diseñados para tareas relacionadas con el desarrollo de software, estructurados según las partes clave que debe contener un </a:t>
            </a:r>
            <a:r>
              <a:rPr lang="es-MX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efectivo:</a:t>
            </a:r>
            <a:endParaRPr lang="es-MX" noProof="0" dirty="0"/>
          </a:p>
        </p:txBody>
      </p:sp>
      <p:sp>
        <p:nvSpPr>
          <p:cNvPr id="4" name="Text 2"/>
          <p:cNvSpPr/>
          <p:nvPr/>
        </p:nvSpPr>
        <p:spPr>
          <a:xfrm>
            <a:off x="682466" y="2308741"/>
            <a:ext cx="4329946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s-MX" sz="21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Ejemplo 1: Generar código en Python</a:t>
            </a:r>
            <a:endParaRPr lang="es-MX" sz="2100" noProof="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466" y="2901315"/>
            <a:ext cx="6632734" cy="68246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53083" y="3754398"/>
            <a:ext cx="2244923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s-MX" sz="20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Contexto y Rol</a:t>
            </a:r>
            <a:endParaRPr lang="es-MX" sz="2000" noProof="0" dirty="0"/>
          </a:p>
        </p:txBody>
      </p:sp>
      <p:sp>
        <p:nvSpPr>
          <p:cNvPr id="7" name="Text 4"/>
          <p:cNvSpPr/>
          <p:nvPr/>
        </p:nvSpPr>
        <p:spPr>
          <a:xfrm>
            <a:off x="853083" y="4137303"/>
            <a:ext cx="6291501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Necesito automatizar el procesamiento de archivos CSV con Python. Actúa como un desarrollador senior de Python.</a:t>
            </a:r>
            <a:endParaRPr lang="es-MX" sz="1600" noProof="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901315"/>
            <a:ext cx="6632734" cy="68246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5817" y="3754398"/>
            <a:ext cx="2331720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s-MX" sz="20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Instrucción y Audiencia</a:t>
            </a:r>
            <a:endParaRPr lang="es-MX" sz="2000" noProof="0" dirty="0"/>
          </a:p>
        </p:txBody>
      </p:sp>
      <p:sp>
        <p:nvSpPr>
          <p:cNvPr id="10" name="Text 6"/>
          <p:cNvSpPr/>
          <p:nvPr/>
        </p:nvSpPr>
        <p:spPr>
          <a:xfrm>
            <a:off x="7485817" y="4137303"/>
            <a:ext cx="6291501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Escribe una función que lea un archivo CSV, filtre las filas donde la columna "edad" sea mayor a 30 y devuelva el resultado como una lista de diccionarios. Para desarrolladores junior que están aprendiendo sobre manejo de archivos en Python.</a:t>
            </a:r>
            <a:endParaRPr lang="es-MX" sz="1600" noProof="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466" y="5475684"/>
            <a:ext cx="6632734" cy="68246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853083" y="6252567"/>
            <a:ext cx="2244923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s-MX" sz="20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Ejemplos y Formato</a:t>
            </a:r>
            <a:endParaRPr lang="es-MX" sz="2000" noProof="0" dirty="0"/>
          </a:p>
        </p:txBody>
      </p:sp>
      <p:sp>
        <p:nvSpPr>
          <p:cNvPr id="13" name="Text 8"/>
          <p:cNvSpPr/>
          <p:nvPr/>
        </p:nvSpPr>
        <p:spPr>
          <a:xfrm>
            <a:off x="853083" y="6635472"/>
            <a:ext cx="6291501" cy="818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Por ejemplo, si el archivo contiene las filas: </a:t>
            </a:r>
            <a:r>
              <a:rPr lang="es-MX" sz="1600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{"nombre": "Ana", "edad": 32}</a:t>
            </a: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y </a:t>
            </a:r>
            <a:r>
              <a:rPr lang="es-MX" sz="1600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{"nombre": "Luis", "edad": 25}</a:t>
            </a: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la función solo debe devolver la fila de Ana. Código en Python con comentarios explicativos.</a:t>
            </a:r>
            <a:endParaRPr lang="es-MX" sz="1600" noProof="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5475684"/>
            <a:ext cx="6632734" cy="682466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85817" y="6252567"/>
            <a:ext cx="2244923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s-MX" sz="20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Tono y Restricciones</a:t>
            </a:r>
            <a:endParaRPr lang="es-MX" sz="2000" noProof="0" dirty="0"/>
          </a:p>
        </p:txBody>
      </p:sp>
      <p:sp>
        <p:nvSpPr>
          <p:cNvPr id="16" name="Text 10"/>
          <p:cNvSpPr/>
          <p:nvPr/>
        </p:nvSpPr>
        <p:spPr>
          <a:xfrm>
            <a:off x="7485817" y="6635472"/>
            <a:ext cx="6291501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s-MX" sz="16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Didáctico y claro. No utilices librerías externas como pandas; solo módulos estándar.</a:t>
            </a:r>
            <a:endParaRPr lang="es-MX" sz="1600" noProof="0" dirty="0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DBEF8924-E2F6-86B3-F3B4-83A5884EEF10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8033" y="314801"/>
            <a:ext cx="5512237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s-MX" sz="36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Más Ejemplos de </a:t>
            </a:r>
            <a:r>
              <a:rPr lang="es-MX" sz="3600" b="1" noProof="0" dirty="0" err="1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Prompts</a:t>
            </a:r>
            <a:r>
              <a:rPr lang="es-MX" sz="36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para Desarrollo</a:t>
            </a:r>
            <a:endParaRPr lang="es-MX" sz="3600" noProof="0" dirty="0"/>
          </a:p>
        </p:txBody>
      </p:sp>
      <p:sp>
        <p:nvSpPr>
          <p:cNvPr id="3" name="Text 1"/>
          <p:cNvSpPr/>
          <p:nvPr/>
        </p:nvSpPr>
        <p:spPr>
          <a:xfrm>
            <a:off x="458033" y="977503"/>
            <a:ext cx="5214938" cy="225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s-MX" sz="24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Ejemplo 2: Explicación de conceptos de arquitectura de software</a:t>
            </a:r>
            <a:endParaRPr lang="es-MX" sz="2400" noProof="0" dirty="0"/>
          </a:p>
        </p:txBody>
      </p:sp>
      <p:sp>
        <p:nvSpPr>
          <p:cNvPr id="4" name="Text 2"/>
          <p:cNvSpPr/>
          <p:nvPr/>
        </p:nvSpPr>
        <p:spPr>
          <a:xfrm>
            <a:off x="458033" y="1343303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Contexto: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Estoy aprendiendo sobre patrones de arquitectura en aplicaciones web.</a:t>
            </a:r>
            <a:endParaRPr lang="es-MX" noProof="0" dirty="0"/>
          </a:p>
        </p:txBody>
      </p:sp>
      <p:sp>
        <p:nvSpPr>
          <p:cNvPr id="5" name="Text 3"/>
          <p:cNvSpPr/>
          <p:nvPr/>
        </p:nvSpPr>
        <p:spPr>
          <a:xfrm>
            <a:off x="458033" y="1579245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Rol o Persona: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Asume el rol de profesor universitario de ingeniería de software.</a:t>
            </a:r>
            <a:endParaRPr lang="es-MX" noProof="0" dirty="0"/>
          </a:p>
        </p:txBody>
      </p:sp>
      <p:sp>
        <p:nvSpPr>
          <p:cNvPr id="6" name="Text 4"/>
          <p:cNvSpPr/>
          <p:nvPr/>
        </p:nvSpPr>
        <p:spPr>
          <a:xfrm>
            <a:off x="458032" y="1840587"/>
            <a:ext cx="12775367" cy="448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Instrucción clara y directa: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Explica la diferencia entre los patrones MVC y MVVM, incluyendo ventajas y desventajas de cada uno.</a:t>
            </a:r>
            <a:endParaRPr lang="es-MX" noProof="0" dirty="0"/>
          </a:p>
        </p:txBody>
      </p:sp>
      <p:sp>
        <p:nvSpPr>
          <p:cNvPr id="7" name="Text 5"/>
          <p:cNvSpPr/>
          <p:nvPr/>
        </p:nvSpPr>
        <p:spPr>
          <a:xfrm>
            <a:off x="458033" y="2374067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Audiencia: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Estudiantes de ingeniería en sistemas.</a:t>
            </a:r>
            <a:endParaRPr lang="es-MX" noProof="0" dirty="0"/>
          </a:p>
        </p:txBody>
      </p:sp>
      <p:sp>
        <p:nvSpPr>
          <p:cNvPr id="8" name="Text 6"/>
          <p:cNvSpPr/>
          <p:nvPr/>
        </p:nvSpPr>
        <p:spPr>
          <a:xfrm>
            <a:off x="458033" y="2610009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Ejemplos: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Incluye un ejemplo breve de cómo se aplicaría cada patrón en una aplicación de gestión de tareas.</a:t>
            </a:r>
            <a:endParaRPr lang="es-MX" noProof="0" dirty="0"/>
          </a:p>
        </p:txBody>
      </p:sp>
      <p:sp>
        <p:nvSpPr>
          <p:cNvPr id="9" name="Text 7"/>
          <p:cNvSpPr/>
          <p:nvPr/>
        </p:nvSpPr>
        <p:spPr>
          <a:xfrm>
            <a:off x="458033" y="2884051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Formato de salida: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Tabla comparativa seguida de una breve explicación.</a:t>
            </a:r>
            <a:endParaRPr lang="es-MX" noProof="0" dirty="0"/>
          </a:p>
        </p:txBody>
      </p:sp>
      <p:sp>
        <p:nvSpPr>
          <p:cNvPr id="10" name="Text 8"/>
          <p:cNvSpPr/>
          <p:nvPr/>
        </p:nvSpPr>
        <p:spPr>
          <a:xfrm>
            <a:off x="458033" y="3170793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Tono: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Formal y técnico.</a:t>
            </a:r>
            <a:endParaRPr lang="es-MX" noProof="0" dirty="0"/>
          </a:p>
        </p:txBody>
      </p:sp>
      <p:sp>
        <p:nvSpPr>
          <p:cNvPr id="11" name="Text 9"/>
          <p:cNvSpPr/>
          <p:nvPr/>
        </p:nvSpPr>
        <p:spPr>
          <a:xfrm>
            <a:off x="458033" y="3457535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Restricciones: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Limita la respuesta a 250 palabras.</a:t>
            </a:r>
            <a:endParaRPr lang="es-MX" noProof="0" dirty="0"/>
          </a:p>
        </p:txBody>
      </p:sp>
      <p:sp>
        <p:nvSpPr>
          <p:cNvPr id="13" name="Text 10"/>
          <p:cNvSpPr/>
          <p:nvPr/>
        </p:nvSpPr>
        <p:spPr>
          <a:xfrm>
            <a:off x="3319502" y="4247138"/>
            <a:ext cx="2380536" cy="225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s-MX" sz="24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Ejemplo 3: Revisión de código</a:t>
            </a:r>
            <a:endParaRPr lang="es-MX" sz="2400" noProof="0" dirty="0"/>
          </a:p>
        </p:txBody>
      </p:sp>
      <p:sp>
        <p:nvSpPr>
          <p:cNvPr id="14" name="Text 11"/>
          <p:cNvSpPr/>
          <p:nvPr/>
        </p:nvSpPr>
        <p:spPr>
          <a:xfrm>
            <a:off x="3319502" y="4587538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Contexto: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Tengo un fragmento de código JavaScript que no funciona correctamente.</a:t>
            </a:r>
            <a:endParaRPr lang="es-MX" noProof="0" dirty="0"/>
          </a:p>
        </p:txBody>
      </p:sp>
      <p:sp>
        <p:nvSpPr>
          <p:cNvPr id="15" name="Text 12"/>
          <p:cNvSpPr/>
          <p:nvPr/>
        </p:nvSpPr>
        <p:spPr>
          <a:xfrm>
            <a:off x="3319502" y="4810780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Rol o Persona: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Eres un revisor de código experimentado en JavaScript.</a:t>
            </a:r>
            <a:endParaRPr lang="es-MX" noProof="0" dirty="0"/>
          </a:p>
        </p:txBody>
      </p:sp>
      <p:sp>
        <p:nvSpPr>
          <p:cNvPr id="16" name="Text 13"/>
          <p:cNvSpPr/>
          <p:nvPr/>
        </p:nvSpPr>
        <p:spPr>
          <a:xfrm>
            <a:off x="3319502" y="5034022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Instrucción clara y directa: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Analiza el siguiente código, identifica errores y sugiere mejoras.</a:t>
            </a:r>
            <a:endParaRPr lang="es-MX" noProof="0" dirty="0"/>
          </a:p>
        </p:txBody>
      </p:sp>
      <p:sp>
        <p:nvSpPr>
          <p:cNvPr id="17" name="Text 14"/>
          <p:cNvSpPr/>
          <p:nvPr/>
        </p:nvSpPr>
        <p:spPr>
          <a:xfrm>
            <a:off x="3319502" y="5257264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Audiencia: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Programadores con conocimientos básicos de JavaScript.</a:t>
            </a:r>
            <a:endParaRPr lang="es-MX" noProof="0" dirty="0"/>
          </a:p>
        </p:txBody>
      </p:sp>
      <p:sp>
        <p:nvSpPr>
          <p:cNvPr id="18" name="Text 15"/>
          <p:cNvSpPr/>
          <p:nvPr/>
        </p:nvSpPr>
        <p:spPr>
          <a:xfrm>
            <a:off x="3319502" y="5480506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Ejemplos: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Si hay un error de sintaxis o lógica, señala la línea y explica por qué es un problema.</a:t>
            </a:r>
            <a:endParaRPr lang="es-MX" noProof="0" dirty="0"/>
          </a:p>
        </p:txBody>
      </p:sp>
      <p:sp>
        <p:nvSpPr>
          <p:cNvPr id="19" name="Text 16"/>
          <p:cNvSpPr/>
          <p:nvPr/>
        </p:nvSpPr>
        <p:spPr>
          <a:xfrm>
            <a:off x="3319502" y="5703749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Formato de salida: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Lista numerada de errores y sugerencias, seguida del código corregido.</a:t>
            </a:r>
            <a:endParaRPr lang="es-MX" noProof="0" dirty="0"/>
          </a:p>
        </p:txBody>
      </p:sp>
      <p:sp>
        <p:nvSpPr>
          <p:cNvPr id="20" name="Text 17"/>
          <p:cNvSpPr/>
          <p:nvPr/>
        </p:nvSpPr>
        <p:spPr>
          <a:xfrm>
            <a:off x="3319502" y="5926991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Tono: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Amigable y constructivo.</a:t>
            </a:r>
            <a:endParaRPr lang="es-MX" noProof="0" dirty="0"/>
          </a:p>
        </p:txBody>
      </p:sp>
      <p:sp>
        <p:nvSpPr>
          <p:cNvPr id="21" name="Text 18"/>
          <p:cNvSpPr/>
          <p:nvPr/>
        </p:nvSpPr>
        <p:spPr>
          <a:xfrm>
            <a:off x="3319502" y="6150233"/>
            <a:ext cx="6717506" cy="183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s-MX" b="1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Restricciones:</a:t>
            </a:r>
            <a:r>
              <a:rPr lang="es-MX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No modifiques la estructura general del código, solo corrige errores.</a:t>
            </a:r>
            <a:endParaRPr lang="es-MX" noProof="0" dirty="0"/>
          </a:p>
        </p:txBody>
      </p:sp>
      <p:sp>
        <p:nvSpPr>
          <p:cNvPr id="22" name="Text 19"/>
          <p:cNvSpPr/>
          <p:nvPr/>
        </p:nvSpPr>
        <p:spPr>
          <a:xfrm>
            <a:off x="166767" y="6886298"/>
            <a:ext cx="13714333" cy="1102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Estos ejemplos muestran cómo estructurar </a:t>
            </a:r>
            <a:r>
              <a:rPr lang="es-MX" sz="2000" noProof="0" dirty="0" err="1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prompts</a:t>
            </a: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efectivos para tareas de desarrollo de software, integrando </a:t>
            </a:r>
          </a:p>
          <a:p>
            <a:pPr marL="0" indent="0" algn="l">
              <a:buNone/>
            </a:pPr>
            <a:r>
              <a:rPr lang="es-MX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contexto, rol, instrucciones claras, audiencia, ejemplos, formato de salida, tono y restricciones relevantes.</a:t>
            </a:r>
            <a:endParaRPr lang="es-MX" sz="2000" noProof="0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8146C91E-53D6-35C2-B0B2-663113059F38}"/>
              </a:ext>
            </a:extLst>
          </p:cNvPr>
          <p:cNvSpPr/>
          <p:nvPr/>
        </p:nvSpPr>
        <p:spPr>
          <a:xfrm>
            <a:off x="12827000" y="7759700"/>
            <a:ext cx="16764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1722</Words>
  <Application>Microsoft Office PowerPoint</Application>
  <PresentationFormat>Personalizado</PresentationFormat>
  <Paragraphs>163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Arial</vt:lpstr>
      <vt:lpstr>Montserrat</vt:lpstr>
      <vt:lpstr>Barlow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Francisco Rolando Muñoz Mora</dc:creator>
  <cp:lastModifiedBy>Francisco Rolando Muñoz Mora</cp:lastModifiedBy>
  <cp:revision>7</cp:revision>
  <dcterms:created xsi:type="dcterms:W3CDTF">2025-06-26T06:26:08Z</dcterms:created>
  <dcterms:modified xsi:type="dcterms:W3CDTF">2025-06-26T07:14:55Z</dcterms:modified>
</cp:coreProperties>
</file>